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0" r:id="rId2"/>
    <p:sldId id="262" r:id="rId3"/>
    <p:sldId id="263" r:id="rId4"/>
    <p:sldId id="264" r:id="rId5"/>
    <p:sldId id="267" r:id="rId6"/>
    <p:sldId id="268" r:id="rId7"/>
    <p:sldId id="269" r:id="rId8"/>
    <p:sldId id="261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94726" autoAdjust="0"/>
  </p:normalViewPr>
  <p:slideViewPr>
    <p:cSldViewPr snapToGrid="0" snapToObjects="1">
      <p:cViewPr>
        <p:scale>
          <a:sx n="100" d="100"/>
          <a:sy n="100" d="100"/>
        </p:scale>
        <p:origin x="-720" y="2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0189C-6D8C-1A47-87F1-EFFF4782B8EA}" type="datetimeFigureOut">
              <a:rPr lang="en-US" smtClean="0"/>
              <a:t>4/8/15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4CC61-06C4-F049-9E55-BDE47E1F4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4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Becomes brown with exposure to the sun.</a:t>
            </a:r>
          </a:p>
          <a:p>
            <a:r>
              <a:rPr lang="en-US" dirty="0" smtClean="0"/>
              <a:t>Becomes</a:t>
            </a:r>
            <a:r>
              <a:rPr lang="en-US" baseline="0" dirty="0" smtClean="0"/>
              <a:t> darker with exposure to the sun.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4CC61-06C4-F049-9E55-BDE47E1F46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33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Word</a:t>
            </a:r>
            <a:r>
              <a:rPr lang="en-US" baseline="0" dirty="0" smtClean="0"/>
              <a:t> may have different meaning across deaf cultures, meaning is still being made.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4CC61-06C4-F049-9E55-BDE47E1F46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3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5178" y="5943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8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6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13131" y="620899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1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52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5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0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01702" y="612616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iamleverage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6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>
            <a:alphaModFix amt="49000"/>
          </a:blip>
          <a:stretch>
            <a:fillRect/>
          </a:stretch>
        </p:blipFill>
        <p:spPr>
          <a:xfrm rot="10631958">
            <a:off x="4235892" y="5281458"/>
            <a:ext cx="6196597" cy="324030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016023" y="6452254"/>
            <a:ext cx="1751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iamleverage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 descr="street-leverage-xtra-large-logo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719" y="6052187"/>
            <a:ext cx="2567710" cy="62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7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0061"/>
            <a:ext cx="7772400" cy="1930140"/>
          </a:xfrm>
        </p:spPr>
        <p:txBody>
          <a:bodyPr>
            <a:normAutofit/>
          </a:bodyPr>
          <a:lstStyle/>
          <a:p>
            <a:r>
              <a:rPr lang="en-US" sz="4900" dirty="0" smtClean="0"/>
              <a:t>  Constructs of self and other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30228"/>
            <a:ext cx="6400800" cy="2508571"/>
          </a:xfrm>
        </p:spPr>
        <p:txBody>
          <a:bodyPr/>
          <a:lstStyle/>
          <a:p>
            <a:r>
              <a:rPr lang="en-US" dirty="0" smtClean="0"/>
              <a:t>Considerations for interpreters</a:t>
            </a:r>
          </a:p>
          <a:p>
            <a:endParaRPr lang="en-US" dirty="0"/>
          </a:p>
          <a:p>
            <a:r>
              <a:rPr lang="en-US" dirty="0" smtClean="0"/>
              <a:t>Tom Humphries</a:t>
            </a:r>
          </a:p>
          <a:p>
            <a:r>
              <a:rPr lang="en-US" dirty="0" smtClean="0"/>
              <a:t>University of California, San Diego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as “a world of meaning”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Cultural processes produce different “worlds”.</a:t>
            </a:r>
          </a:p>
          <a:p>
            <a:endParaRPr lang="en-US" dirty="0" smtClean="0"/>
          </a:p>
          <a:p>
            <a:r>
              <a:rPr lang="en-US" dirty="0" smtClean="0"/>
              <a:t>It’s what we do.</a:t>
            </a:r>
          </a:p>
          <a:p>
            <a:endParaRPr lang="en-US" dirty="0" smtClean="0"/>
          </a:p>
          <a:p>
            <a:r>
              <a:rPr lang="en-US" dirty="0" smtClean="0"/>
              <a:t>We construct ourselves.</a:t>
            </a:r>
          </a:p>
          <a:p>
            <a:r>
              <a:rPr lang="en-US" dirty="0" smtClean="0"/>
              <a:t>And others.</a:t>
            </a:r>
            <a:endParaRPr lang="en-US" dirty="0"/>
          </a:p>
        </p:txBody>
      </p:sp>
      <p:pic>
        <p:nvPicPr>
          <p:cNvPr id="5" name="Content Placeholder 4" descr="AA021273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940" b="-28860"/>
          <a:stretch/>
        </p:blipFill>
        <p:spPr>
          <a:xfrm>
            <a:off x="4597400" y="1417638"/>
            <a:ext cx="4368800" cy="3200400"/>
          </a:xfrm>
        </p:spPr>
      </p:pic>
    </p:spTree>
    <p:extLst>
      <p:ext uri="{BB962C8B-B14F-4D97-AF65-F5344CB8AC3E}">
        <p14:creationId xmlns:p14="http://schemas.microsoft.com/office/powerpoint/2010/main" val="412272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of languages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ASL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05013" y="153511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English</a:t>
            </a:r>
            <a:endParaRPr lang="en-US" dirty="0"/>
          </a:p>
        </p:txBody>
      </p:sp>
      <p:sp useBgFill="1">
        <p:nvSpPr>
          <p:cNvPr id="7" name="Rectangle 6"/>
          <p:cNvSpPr/>
          <p:nvPr/>
        </p:nvSpPr>
        <p:spPr>
          <a:xfrm>
            <a:off x="1371258" y="2943667"/>
            <a:ext cx="908865" cy="1537917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DEAF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 useBgFill="1">
        <p:nvSpPr>
          <p:cNvPr id="8" name="Rectangle 7"/>
          <p:cNvSpPr/>
          <p:nvPr/>
        </p:nvSpPr>
        <p:spPr>
          <a:xfrm>
            <a:off x="2782086" y="2943667"/>
            <a:ext cx="989509" cy="1537917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HEARING</a:t>
            </a:r>
            <a:r>
              <a:rPr lang="en-US" sz="1600" b="1" dirty="0" smtClean="0"/>
              <a:t>EARING</a:t>
            </a:r>
            <a:endParaRPr lang="en-US" sz="1600" b="1" dirty="0"/>
          </a:p>
        </p:txBody>
      </p:sp>
      <p:sp>
        <p:nvSpPr>
          <p:cNvPr id="9" name="Right Arrow 8"/>
          <p:cNvSpPr/>
          <p:nvPr/>
        </p:nvSpPr>
        <p:spPr>
          <a:xfrm>
            <a:off x="2280123" y="3569319"/>
            <a:ext cx="501963" cy="337876"/>
          </a:xfrm>
          <a:prstGeom prst="rightArrow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 useBgFill="1">
        <p:nvSpPr>
          <p:cNvPr id="10" name="Rectangle 9"/>
          <p:cNvSpPr/>
          <p:nvPr/>
        </p:nvSpPr>
        <p:spPr>
          <a:xfrm>
            <a:off x="5043754" y="2950215"/>
            <a:ext cx="908865" cy="1537917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deaf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 useBgFill="1">
        <p:nvSpPr>
          <p:cNvPr id="11" name="Rectangle 10"/>
          <p:cNvSpPr/>
          <p:nvPr/>
        </p:nvSpPr>
        <p:spPr>
          <a:xfrm>
            <a:off x="6512843" y="2943667"/>
            <a:ext cx="989509" cy="1537917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0000"/>
                </a:solidFill>
              </a:rPr>
              <a:t>Ø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5952619" y="3550236"/>
            <a:ext cx="560224" cy="337876"/>
          </a:xfrm>
          <a:prstGeom prst="leftArrow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71258" y="4730345"/>
            <a:ext cx="668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self		</a:t>
            </a:r>
            <a:r>
              <a:rPr lang="en-US" dirty="0"/>
              <a:t> </a:t>
            </a:r>
            <a:r>
              <a:rPr lang="en-US" dirty="0" smtClean="0"/>
              <a:t>  other				  other		      self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7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700" y="1030075"/>
            <a:ext cx="67485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These constructs are models.</a:t>
            </a:r>
          </a:p>
          <a:p>
            <a:endParaRPr lang="en-US" sz="3200" dirty="0"/>
          </a:p>
          <a:p>
            <a:r>
              <a:rPr lang="en-US" sz="3200" dirty="0" smtClean="0"/>
              <a:t>They are abstractions.</a:t>
            </a:r>
          </a:p>
          <a:p>
            <a:endParaRPr lang="en-US" sz="3200" dirty="0"/>
          </a:p>
          <a:p>
            <a:r>
              <a:rPr lang="en-US" sz="3200" dirty="0" smtClean="0"/>
              <a:t>They make translations across meaning systems (using language) problematic.</a:t>
            </a:r>
          </a:p>
          <a:p>
            <a:endParaRPr lang="en-US" sz="3200" dirty="0"/>
          </a:p>
          <a:p>
            <a:r>
              <a:rPr lang="en-US" sz="3200" dirty="0" smtClean="0"/>
              <a:t>They constrain ability to “know” the other.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756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0023" y="1285441"/>
            <a:ext cx="7214477" cy="4739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cultures interact meaning must be negotiated.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Example of the American Heritage dictionary definition of </a:t>
            </a:r>
            <a:r>
              <a:rPr lang="en-US" sz="2800" dirty="0" err="1" smtClean="0"/>
              <a:t>audism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r>
              <a:rPr lang="en-US" sz="2800" dirty="0" smtClean="0"/>
              <a:t>Original definition: “Discrimination or prejudice against people based on the fact that their ability to hear is impaired or absent”.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60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027" y="1320096"/>
            <a:ext cx="70201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Problem:  only half the story, treats deafness as a biological construct.</a:t>
            </a:r>
          </a:p>
          <a:p>
            <a:endParaRPr lang="en-US" sz="3600" dirty="0" smtClean="0"/>
          </a:p>
          <a:p>
            <a:r>
              <a:rPr lang="en-US" sz="3600" dirty="0" smtClean="0"/>
              <a:t>This an </a:t>
            </a:r>
            <a:r>
              <a:rPr lang="en-US" sz="3600" b="1" dirty="0" err="1" smtClean="0">
                <a:solidFill>
                  <a:srgbClr val="000000"/>
                </a:solidFill>
              </a:rPr>
              <a:t>Ø</a:t>
            </a:r>
            <a:r>
              <a:rPr lang="en-US" sz="3600" b="1" dirty="0" smtClean="0">
                <a:solidFill>
                  <a:srgbClr val="000000"/>
                </a:solidFill>
              </a:rPr>
              <a:t> </a:t>
            </a:r>
            <a:r>
              <a:rPr lang="en-US" sz="3600" dirty="0" smtClean="0">
                <a:solidFill>
                  <a:srgbClr val="000000"/>
                </a:solidFill>
              </a:rPr>
              <a:t>construct, represents one group’s construction of the other.</a:t>
            </a:r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 smtClean="0"/>
          </a:p>
          <a:p>
            <a:r>
              <a:rPr lang="en-US" sz="3600" dirty="0" smtClean="0"/>
              <a:t>Normativity bias. (Example of ‘tan’)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3227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0033" y="1350098"/>
            <a:ext cx="6770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_H DICT - AUDIS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63" y="490035"/>
            <a:ext cx="5409085" cy="14101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0045" y="2300168"/>
            <a:ext cx="606016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New definition as of December,2012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/>
              <a:t>The belief that people with hearing are superior to those who are deaf or hard of hearing.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Discrimination or prejudice against people who are deaf or hard of hearing.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1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37413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Meaning is defined in relation to other concepts and usage within the same culture.</a:t>
            </a:r>
          </a:p>
          <a:p>
            <a:endParaRPr lang="en-US" dirty="0"/>
          </a:p>
          <a:p>
            <a:r>
              <a:rPr lang="en-US" dirty="0" smtClean="0"/>
              <a:t>Working across two cultures is a process of finding existing meaning in the culture in question.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6678"/>
            <a:ext cx="3008313" cy="4929486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Context is everything.</a:t>
            </a:r>
          </a:p>
          <a:p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en-US" sz="36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			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51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2386" y="1917126"/>
            <a:ext cx="6753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Thank you!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9099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13097</TotalTime>
  <Words>277</Words>
  <Application>Microsoft Macintosh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Constructs of self and other</vt:lpstr>
      <vt:lpstr>Culture as “a world of meaning”</vt:lpstr>
      <vt:lpstr>The evidence of languages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Arthur</dc:creator>
  <cp:lastModifiedBy>Brandon Arthur</cp:lastModifiedBy>
  <cp:revision>45</cp:revision>
  <dcterms:created xsi:type="dcterms:W3CDTF">2014-04-16T07:20:32Z</dcterms:created>
  <dcterms:modified xsi:type="dcterms:W3CDTF">2015-04-08T19:07:51Z</dcterms:modified>
</cp:coreProperties>
</file>